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59"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williams" initials="" lastIdx="1" clrIdx="0"/>
  <p:cmAuthor id="1" name="hwilliams" initials="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1D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1-23T14:10:41.809" idx="1">
    <p:pos x="4377" y="153"/>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23" name="Slide Number Placeholder 22"/>
          <p:cNvSpPr>
            <a:spLocks noGrp="1"/>
          </p:cNvSpPr>
          <p:nvPr>
            <p:ph type="sldNum" sz="quarter" idx="11"/>
          </p:nvPr>
        </p:nvSpPr>
        <p:spPr/>
        <p:txBody>
          <a:bodyPr/>
          <a:lstStyle/>
          <a:p>
            <a:fld id="{429C2F8B-D757-4F03-8AF2-2AF00E878434}" type="slidenum">
              <a:rPr lang="en-GB" smtClean="0"/>
              <a:t>‹#›</a:t>
            </a:fld>
            <a:endParaRPr lang="en-GB" dirty="0"/>
          </a:p>
        </p:txBody>
      </p:sp>
      <p:sp>
        <p:nvSpPr>
          <p:cNvPr id="24" name="Footer Placeholder 23"/>
          <p:cNvSpPr>
            <a:spLocks noGrp="1"/>
          </p:cNvSpPr>
          <p:nvPr>
            <p:ph type="ftr" sz="quarter" idx="12"/>
          </p:nvPr>
        </p:nvSpPr>
        <p:spPr/>
        <p:txBody>
          <a:bodyPr/>
          <a:lstStyle/>
          <a:p>
            <a:endParaRPr lang="en-GB" dirty="0"/>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9C2F8B-D757-4F03-8AF2-2AF00E878434}"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9C2F8B-D757-4F03-8AF2-2AF00E878434}"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A0FCEE40-C043-4236-97E2-EA06C3816D67}" type="datetimeFigureOut">
              <a:rPr lang="en-GB" smtClean="0"/>
              <a:t>27/11/2015</a:t>
            </a:fld>
            <a:endParaRPr lang="en-GB" dirty="0"/>
          </a:p>
        </p:txBody>
      </p:sp>
      <p:sp>
        <p:nvSpPr>
          <p:cNvPr id="19" name="Slide Number Placeholder 18"/>
          <p:cNvSpPr>
            <a:spLocks noGrp="1"/>
          </p:cNvSpPr>
          <p:nvPr>
            <p:ph type="sldNum" sz="quarter" idx="15"/>
          </p:nvPr>
        </p:nvSpPr>
        <p:spPr/>
        <p:txBody>
          <a:bodyPr/>
          <a:lstStyle/>
          <a:p>
            <a:fld id="{429C2F8B-D757-4F03-8AF2-2AF00E878434}" type="slidenum">
              <a:rPr lang="en-GB" smtClean="0"/>
              <a:t>‹#›</a:t>
            </a:fld>
            <a:endParaRPr lang="en-GB" dirty="0"/>
          </a:p>
        </p:txBody>
      </p:sp>
      <p:sp>
        <p:nvSpPr>
          <p:cNvPr id="21" name="Footer Placeholder 20"/>
          <p:cNvSpPr>
            <a:spLocks noGrp="1"/>
          </p:cNvSpPr>
          <p:nvPr>
            <p:ph type="ftr" sz="quarter" idx="16"/>
          </p:nvPr>
        </p:nvSpPr>
        <p:spPr/>
        <p:txBody>
          <a:bodyPr/>
          <a:lstStyle/>
          <a:p>
            <a:endParaRPr lang="en-GB" dirty="0"/>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20" name="Slide Number Placeholder 19"/>
          <p:cNvSpPr>
            <a:spLocks noGrp="1"/>
          </p:cNvSpPr>
          <p:nvPr>
            <p:ph type="sldNum" sz="quarter" idx="11"/>
          </p:nvPr>
        </p:nvSpPr>
        <p:spPr/>
        <p:txBody>
          <a:bodyPr/>
          <a:lstStyle/>
          <a:p>
            <a:fld id="{429C2F8B-D757-4F03-8AF2-2AF00E878434}" type="slidenum">
              <a:rPr lang="en-GB" smtClean="0"/>
              <a:t>‹#›</a:t>
            </a:fld>
            <a:endParaRPr lang="en-GB" dirty="0"/>
          </a:p>
        </p:txBody>
      </p:sp>
      <p:sp>
        <p:nvSpPr>
          <p:cNvPr id="21" name="Footer Placeholder 20"/>
          <p:cNvSpPr>
            <a:spLocks noGrp="1"/>
          </p:cNvSpPr>
          <p:nvPr>
            <p:ph type="ftr" sz="quarter" idx="12"/>
          </p:nvPr>
        </p:nvSpPr>
        <p:spPr/>
        <p:txBody>
          <a:bodyPr/>
          <a:lstStyle/>
          <a:p>
            <a:endParaRPr lang="en-GB" dirty="0"/>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A0FCEE40-C043-4236-97E2-EA06C3816D67}" type="datetimeFigureOut">
              <a:rPr lang="en-GB" smtClean="0"/>
              <a:t>27/11/2015</a:t>
            </a:fld>
            <a:endParaRPr lang="en-GB" dirty="0"/>
          </a:p>
        </p:txBody>
      </p:sp>
      <p:sp>
        <p:nvSpPr>
          <p:cNvPr id="25" name="Slide Number Placeholder 24"/>
          <p:cNvSpPr>
            <a:spLocks noGrp="1"/>
          </p:cNvSpPr>
          <p:nvPr>
            <p:ph type="sldNum" sz="quarter" idx="16"/>
          </p:nvPr>
        </p:nvSpPr>
        <p:spPr/>
        <p:txBody>
          <a:bodyPr/>
          <a:lstStyle/>
          <a:p>
            <a:fld id="{429C2F8B-D757-4F03-8AF2-2AF00E878434}" type="slidenum">
              <a:rPr lang="en-GB" smtClean="0"/>
              <a:t>‹#›</a:t>
            </a:fld>
            <a:endParaRPr lang="en-GB" dirty="0"/>
          </a:p>
        </p:txBody>
      </p:sp>
      <p:sp>
        <p:nvSpPr>
          <p:cNvPr id="26" name="Footer Placeholder 25"/>
          <p:cNvSpPr>
            <a:spLocks noGrp="1"/>
          </p:cNvSpPr>
          <p:nvPr>
            <p:ph type="ftr" sz="quarter" idx="17"/>
          </p:nvPr>
        </p:nvSpPr>
        <p:spPr/>
        <p:txBody>
          <a:body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A0FCEE40-C043-4236-97E2-EA06C3816D67}" type="datetimeFigureOut">
              <a:rPr lang="en-GB" smtClean="0"/>
              <a:t>27/11/2015</a:t>
            </a:fld>
            <a:endParaRPr lang="en-GB" dirty="0"/>
          </a:p>
        </p:txBody>
      </p:sp>
      <p:sp>
        <p:nvSpPr>
          <p:cNvPr id="24" name="Slide Number Placeholder 23"/>
          <p:cNvSpPr>
            <a:spLocks noGrp="1"/>
          </p:cNvSpPr>
          <p:nvPr>
            <p:ph type="sldNum" sz="quarter" idx="17"/>
          </p:nvPr>
        </p:nvSpPr>
        <p:spPr/>
        <p:txBody>
          <a:bodyPr/>
          <a:lstStyle/>
          <a:p>
            <a:fld id="{429C2F8B-D757-4F03-8AF2-2AF00E878434}" type="slidenum">
              <a:rPr lang="en-GB" smtClean="0"/>
              <a:t>‹#›</a:t>
            </a:fld>
            <a:endParaRPr lang="en-GB" dirty="0"/>
          </a:p>
        </p:txBody>
      </p:sp>
      <p:sp>
        <p:nvSpPr>
          <p:cNvPr id="29" name="Footer Placeholder 28"/>
          <p:cNvSpPr>
            <a:spLocks noGrp="1"/>
          </p:cNvSpPr>
          <p:nvPr>
            <p:ph type="ftr" sz="quarter" idx="18"/>
          </p:nvPr>
        </p:nvSpPr>
        <p:spPr/>
        <p:txBody>
          <a:body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14" name="Slide Number Placeholder 13"/>
          <p:cNvSpPr>
            <a:spLocks noGrp="1"/>
          </p:cNvSpPr>
          <p:nvPr>
            <p:ph type="sldNum" sz="quarter" idx="11"/>
          </p:nvPr>
        </p:nvSpPr>
        <p:spPr/>
        <p:txBody>
          <a:bodyPr/>
          <a:lstStyle/>
          <a:p>
            <a:fld id="{429C2F8B-D757-4F03-8AF2-2AF00E878434}" type="slidenum">
              <a:rPr lang="en-GB" smtClean="0"/>
              <a:t>‹#›</a:t>
            </a:fld>
            <a:endParaRPr lang="en-GB" dirty="0"/>
          </a:p>
        </p:txBody>
      </p:sp>
      <p:sp>
        <p:nvSpPr>
          <p:cNvPr id="18" name="Footer Placeholder 17"/>
          <p:cNvSpPr>
            <a:spLocks noGrp="1"/>
          </p:cNvSpPr>
          <p:nvPr>
            <p:ph type="ftr" sz="quarter" idx="12"/>
          </p:nvPr>
        </p:nvSpPr>
        <p:spPr/>
        <p:txBody>
          <a:bodyPr/>
          <a:lstStyle/>
          <a:p>
            <a:endParaRPr lang="en-GB" dirty="0"/>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A0FCEE40-C043-4236-97E2-EA06C3816D67}" type="datetimeFigureOut">
              <a:rPr lang="en-GB" smtClean="0"/>
              <a:t>27/11/2015</a:t>
            </a:fld>
            <a:endParaRPr lang="en-GB" dirty="0"/>
          </a:p>
        </p:txBody>
      </p:sp>
      <p:sp>
        <p:nvSpPr>
          <p:cNvPr id="12" name="Slide Number Placeholder 11"/>
          <p:cNvSpPr>
            <a:spLocks noGrp="1"/>
          </p:cNvSpPr>
          <p:nvPr>
            <p:ph type="sldNum" sz="quarter" idx="11"/>
          </p:nvPr>
        </p:nvSpPr>
        <p:spPr/>
        <p:txBody>
          <a:bodyPr/>
          <a:lstStyle/>
          <a:p>
            <a:fld id="{429C2F8B-D757-4F03-8AF2-2AF00E878434}" type="slidenum">
              <a:rPr lang="en-GB" smtClean="0"/>
              <a:t>‹#›</a:t>
            </a:fld>
            <a:endParaRPr lang="en-GB" dirty="0"/>
          </a:p>
        </p:txBody>
      </p:sp>
      <p:sp>
        <p:nvSpPr>
          <p:cNvPr id="13" name="Footer Placeholder 12"/>
          <p:cNvSpPr>
            <a:spLocks noGrp="1"/>
          </p:cNvSpPr>
          <p:nvPr>
            <p:ph type="ftr" sz="quarter" idx="12"/>
          </p:nvPr>
        </p:nvSpPr>
        <p:spPr/>
        <p:txBody>
          <a:body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A0FCEE40-C043-4236-97E2-EA06C3816D67}" type="datetimeFigureOut">
              <a:rPr lang="en-GB" smtClean="0"/>
              <a:t>27/11/2015</a:t>
            </a:fld>
            <a:endParaRPr lang="en-GB" dirty="0"/>
          </a:p>
        </p:txBody>
      </p:sp>
      <p:sp>
        <p:nvSpPr>
          <p:cNvPr id="18" name="Slide Number Placeholder 17"/>
          <p:cNvSpPr>
            <a:spLocks noGrp="1"/>
          </p:cNvSpPr>
          <p:nvPr>
            <p:ph type="sldNum" sz="quarter" idx="16"/>
          </p:nvPr>
        </p:nvSpPr>
        <p:spPr/>
        <p:txBody>
          <a:bodyPr/>
          <a:lstStyle/>
          <a:p>
            <a:fld id="{429C2F8B-D757-4F03-8AF2-2AF00E878434}" type="slidenum">
              <a:rPr lang="en-GB" smtClean="0"/>
              <a:t>‹#›</a:t>
            </a:fld>
            <a:endParaRPr lang="en-GB" dirty="0"/>
          </a:p>
        </p:txBody>
      </p:sp>
      <p:sp>
        <p:nvSpPr>
          <p:cNvPr id="20" name="Footer Placeholder 19"/>
          <p:cNvSpPr>
            <a:spLocks noGrp="1"/>
          </p:cNvSpPr>
          <p:nvPr>
            <p:ph type="ftr" sz="quarter" idx="17"/>
          </p:nvPr>
        </p:nvSpPr>
        <p:spPr/>
        <p:txBody>
          <a:bodyPr/>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A0FCEE40-C043-4236-97E2-EA06C3816D67}" type="datetimeFigureOut">
              <a:rPr lang="en-GB" smtClean="0"/>
              <a:t>27/11/2015</a:t>
            </a:fld>
            <a:endParaRPr lang="en-GB" dirty="0"/>
          </a:p>
        </p:txBody>
      </p:sp>
      <p:sp>
        <p:nvSpPr>
          <p:cNvPr id="20" name="Slide Number Placeholder 19"/>
          <p:cNvSpPr>
            <a:spLocks noGrp="1"/>
          </p:cNvSpPr>
          <p:nvPr>
            <p:ph type="sldNum" sz="quarter" idx="15"/>
          </p:nvPr>
        </p:nvSpPr>
        <p:spPr/>
        <p:txBody>
          <a:bodyPr/>
          <a:lstStyle/>
          <a:p>
            <a:fld id="{429C2F8B-D757-4F03-8AF2-2AF00E878434}" type="slidenum">
              <a:rPr lang="en-GB" smtClean="0"/>
              <a:t>‹#›</a:t>
            </a:fld>
            <a:endParaRPr lang="en-GB" dirty="0"/>
          </a:p>
        </p:txBody>
      </p:sp>
      <p:sp>
        <p:nvSpPr>
          <p:cNvPr id="21" name="Footer Placeholder 20"/>
          <p:cNvSpPr>
            <a:spLocks noGrp="1"/>
          </p:cNvSpPr>
          <p:nvPr>
            <p:ph type="ftr" sz="quarter" idx="16"/>
          </p:nvPr>
        </p:nvSpPr>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A0FCEE40-C043-4236-97E2-EA06C3816D67}" type="datetimeFigureOut">
              <a:rPr lang="en-GB" smtClean="0"/>
              <a:t>27/11/2015</a:t>
            </a:fld>
            <a:endParaRPr lang="en-GB" dirty="0"/>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GB" dirty="0"/>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429C2F8B-D757-4F03-8AF2-2AF00E878434}" type="slidenum">
              <a:rPr lang="en-GB" smtClean="0"/>
              <a:t>‹#›</a:t>
            </a:fld>
            <a:endParaRPr lang="en-GB"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7.gif"/><Relationship Id="rId5" Type="http://schemas.openxmlformats.org/officeDocument/2006/relationships/image" Target="../media/image6.jpeg"/><Relationship Id="rId4" Type="http://schemas.openxmlformats.org/officeDocument/2006/relationships/hyperlink" Target="http://www.google.co.uk/url?sa=i&amp;rct=j&amp;q=&amp;esrc=s&amp;source=images&amp;cd=&amp;cad=rja&amp;uact=8&amp;ved=0CAcQjRxqFQoTCM2H4ebIg8kCFcUlDwodCzAPog&amp;url=http://www.dailydropcap.com/tag/a&amp;bvm=bv.106923889,d.ZWU&amp;psig=AFQjCNEnxv1okkz0HW1LLQCP9L6YyxJBOw&amp;ust=1447166319381208"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627784" y="243664"/>
            <a:ext cx="4320480" cy="1323439"/>
          </a:xfrm>
          <a:prstGeom prst="rect">
            <a:avLst/>
          </a:prstGeom>
          <a:ln>
            <a:noFill/>
          </a:ln>
          <a:effectLst>
            <a:glow rad="139700">
              <a:schemeClr val="accent4">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4000" b="1" i="1" u="sng" dirty="0">
                <a:solidFill>
                  <a:srgbClr val="7030A0"/>
                </a:solidFill>
                <a:effectLst>
                  <a:outerShdw blurRad="38100" dist="38100" dir="2700000" algn="tl">
                    <a:srgbClr val="000000">
                      <a:alpha val="43137"/>
                    </a:srgbClr>
                  </a:outerShdw>
                </a:effectLst>
              </a:rPr>
              <a:t>K</a:t>
            </a:r>
            <a:r>
              <a:rPr lang="en-GB" sz="4000" b="1" i="1" u="sng" dirty="0" smtClean="0">
                <a:solidFill>
                  <a:srgbClr val="7030A0"/>
                </a:solidFill>
                <a:effectLst>
                  <a:outerShdw blurRad="38100" dist="38100" dir="2700000" algn="tl">
                    <a:srgbClr val="000000">
                      <a:alpha val="43137"/>
                    </a:srgbClr>
                  </a:outerShdw>
                </a:effectLst>
              </a:rPr>
              <a:t>eeping Safe </a:t>
            </a:r>
            <a:r>
              <a:rPr lang="en-GB" sz="4000" b="1" i="1" u="sng" dirty="0">
                <a:solidFill>
                  <a:srgbClr val="7030A0"/>
                </a:solidFill>
                <a:effectLst>
                  <a:outerShdw blurRad="38100" dist="38100" dir="2700000" algn="tl">
                    <a:srgbClr val="000000">
                      <a:alpha val="43137"/>
                    </a:srgbClr>
                  </a:outerShdw>
                </a:effectLst>
              </a:rPr>
              <a:t>O</a:t>
            </a:r>
            <a:r>
              <a:rPr lang="en-GB" sz="4000" b="1" i="1" u="sng" dirty="0" smtClean="0">
                <a:solidFill>
                  <a:srgbClr val="7030A0"/>
                </a:solidFill>
                <a:effectLst>
                  <a:outerShdw blurRad="38100" dist="38100" dir="2700000" algn="tl">
                    <a:srgbClr val="000000">
                      <a:alpha val="43137"/>
                    </a:srgbClr>
                  </a:outerShdw>
                </a:effectLst>
              </a:rPr>
              <a:t>nline </a:t>
            </a:r>
            <a:endParaRPr lang="en-GB" sz="4000" b="1" i="1" u="sng" dirty="0">
              <a:solidFill>
                <a:srgbClr val="7030A0"/>
              </a:solidFill>
              <a:effectLst>
                <a:outerShdw blurRad="38100" dist="38100" dir="2700000" algn="tl">
                  <a:srgbClr val="000000">
                    <a:alpha val="43137"/>
                  </a:srgbClr>
                </a:outerShdw>
              </a:effectLst>
            </a:endParaRPr>
          </a:p>
        </p:txBody>
      </p:sp>
      <p:sp>
        <p:nvSpPr>
          <p:cNvPr id="3" name="TextBox 2"/>
          <p:cNvSpPr txBox="1"/>
          <p:nvPr/>
        </p:nvSpPr>
        <p:spPr>
          <a:xfrm>
            <a:off x="1871700" y="2727993"/>
            <a:ext cx="5832647" cy="646331"/>
          </a:xfrm>
          <a:prstGeom prst="rect">
            <a:avLst/>
          </a:prstGeom>
          <a:noFill/>
        </p:spPr>
        <p:txBody>
          <a:bodyPr wrap="square" rtlCol="0">
            <a:spAutoFit/>
          </a:bodyPr>
          <a:lstStyle/>
          <a:p>
            <a:r>
              <a:rPr lang="en-GB" sz="3600" b="1" i="1" dirty="0" smtClean="0">
                <a:solidFill>
                  <a:srgbClr val="B1D9FD"/>
                </a:solidFill>
              </a:rPr>
              <a:t>By </a:t>
            </a:r>
            <a:r>
              <a:rPr lang="en-GB" sz="3600" b="1" i="1" dirty="0" smtClean="0">
                <a:solidFill>
                  <a:srgbClr val="002060"/>
                </a:solidFill>
              </a:rPr>
              <a:t>Hannah-May Williams</a:t>
            </a:r>
            <a:endParaRPr lang="en-GB" sz="3600" b="1" i="1" dirty="0">
              <a:solidFill>
                <a:srgbClr val="002060"/>
              </a:solidFill>
            </a:endParaRPr>
          </a:p>
        </p:txBody>
      </p:sp>
      <p:pic>
        <p:nvPicPr>
          <p:cNvPr id="4098" name="Picture 2" descr="C:\Users\hwilliams\AppData\Local\Microsoft\Windows\Temporary Internet Files\Content.IE5\HA0O1HI0\New-smart-logo[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4149080"/>
            <a:ext cx="2987502" cy="153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78880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animEffect transition="in" filter="fade">
                                      <p:cBhvr>
                                        <p:cTn id="19" dur="2000"/>
                                        <p:tgtEl>
                                          <p:spTgt spid="4098"/>
                                        </p:tgtEl>
                                      </p:cBhvr>
                                    </p:animEffect>
                                    <p:anim calcmode="lin" valueType="num">
                                      <p:cBhvr>
                                        <p:cTn id="20" dur="2000" fill="hold"/>
                                        <p:tgtEl>
                                          <p:spTgt spid="4098"/>
                                        </p:tgtEl>
                                        <p:attrNameLst>
                                          <p:attrName>ppt_w</p:attrName>
                                        </p:attrNameLst>
                                      </p:cBhvr>
                                      <p:tavLst>
                                        <p:tav tm="0" fmla="#ppt_w*sin(2.5*pi*$)">
                                          <p:val>
                                            <p:fltVal val="0"/>
                                          </p:val>
                                        </p:tav>
                                        <p:tav tm="100000">
                                          <p:val>
                                            <p:fltVal val="1"/>
                                          </p:val>
                                        </p:tav>
                                      </p:tavLst>
                                    </p:anim>
                                    <p:anim calcmode="lin" valueType="num">
                                      <p:cBhvr>
                                        <p:cTn id="21"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059" y="2662299"/>
            <a:ext cx="8229600" cy="1143000"/>
          </a:xfrm>
        </p:spPr>
        <p:txBody>
          <a:bodyPr>
            <a:normAutofit/>
          </a:bodyPr>
          <a:lstStyle/>
          <a:p>
            <a:r>
              <a:rPr lang="en-GB" sz="3600" b="1" u="sng" dirty="0" smtClean="0">
                <a:solidFill>
                  <a:srgbClr val="FF0000"/>
                </a:solidFill>
              </a:rPr>
              <a:t>SMART</a:t>
            </a:r>
            <a:r>
              <a:rPr lang="en-GB" sz="3600" dirty="0" smtClean="0"/>
              <a:t> is a special word for staying safe.</a:t>
            </a:r>
            <a:endParaRPr lang="en-GB" sz="3600" dirty="0"/>
          </a:p>
        </p:txBody>
      </p:sp>
      <p:pic>
        <p:nvPicPr>
          <p:cNvPr id="3074" name="Picture 2" descr="C:\Users\hwilliams\AppData\Local\Microsoft\Windows\Temporary Internet Files\Content.IE5\UFAVZ01R\485px-Letter_S_decorate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77309"/>
            <a:ext cx="797297" cy="126252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hwilliams\AppData\Local\Microsoft\Windows\Temporary Internet Files\Content.IE5\PL0X92JQ\letter-48959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698264"/>
            <a:ext cx="1187958" cy="1286452"/>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http://dailydropcap.com/images/A-6.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68179" y="949169"/>
            <a:ext cx="1080120" cy="94674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hwilliams\AppData\Local\Microsoft\Windows\Temporary Internet Files\Content.IE5\MFDAIR87\letra-r[1].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4223" y="3121223"/>
            <a:ext cx="1368152" cy="1368152"/>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6597" y="854232"/>
            <a:ext cx="864096" cy="10483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3"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36296" y="845802"/>
            <a:ext cx="1043190" cy="1043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78097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ppt_x"/>
                                          </p:val>
                                        </p:tav>
                                        <p:tav tm="100000">
                                          <p:val>
                                            <p:strVal val="#ppt_x"/>
                                          </p:val>
                                        </p:tav>
                                      </p:tavLst>
                                    </p:anim>
                                    <p:anim calcmode="lin" valueType="num">
                                      <p:cBhvr additive="base">
                                        <p:cTn id="14"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7"/>
                                        </p:tgtEl>
                                        <p:attrNameLst>
                                          <p:attrName>style.visibility</p:attrName>
                                        </p:attrNameLst>
                                      </p:cBhvr>
                                      <p:to>
                                        <p:strVal val="visible"/>
                                      </p:to>
                                    </p:set>
                                    <p:anim calcmode="lin" valueType="num">
                                      <p:cBhvr additive="base">
                                        <p:cTn id="19" dur="500" fill="hold"/>
                                        <p:tgtEl>
                                          <p:spTgt spid="3077"/>
                                        </p:tgtEl>
                                        <p:attrNameLst>
                                          <p:attrName>ppt_x</p:attrName>
                                        </p:attrNameLst>
                                      </p:cBhvr>
                                      <p:tavLst>
                                        <p:tav tm="0">
                                          <p:val>
                                            <p:strVal val="#ppt_x"/>
                                          </p:val>
                                        </p:tav>
                                        <p:tav tm="100000">
                                          <p:val>
                                            <p:strVal val="#ppt_x"/>
                                          </p:val>
                                        </p:tav>
                                      </p:tavLst>
                                    </p:anim>
                                    <p:anim calcmode="lin" valueType="num">
                                      <p:cBhvr additive="base">
                                        <p:cTn id="20"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82"/>
                                        </p:tgtEl>
                                        <p:attrNameLst>
                                          <p:attrName>style.visibility</p:attrName>
                                        </p:attrNameLst>
                                      </p:cBhvr>
                                      <p:to>
                                        <p:strVal val="visible"/>
                                      </p:to>
                                    </p:set>
                                    <p:anim calcmode="lin" valueType="num">
                                      <p:cBhvr additive="base">
                                        <p:cTn id="25" dur="500" fill="hold"/>
                                        <p:tgtEl>
                                          <p:spTgt spid="3082"/>
                                        </p:tgtEl>
                                        <p:attrNameLst>
                                          <p:attrName>ppt_x</p:attrName>
                                        </p:attrNameLst>
                                      </p:cBhvr>
                                      <p:tavLst>
                                        <p:tav tm="0">
                                          <p:val>
                                            <p:strVal val="#ppt_x"/>
                                          </p:val>
                                        </p:tav>
                                        <p:tav tm="100000">
                                          <p:val>
                                            <p:strVal val="#ppt_x"/>
                                          </p:val>
                                        </p:tav>
                                      </p:tavLst>
                                    </p:anim>
                                    <p:anim calcmode="lin" valueType="num">
                                      <p:cBhvr additive="base">
                                        <p:cTn id="26" dur="500" fill="hold"/>
                                        <p:tgtEl>
                                          <p:spTgt spid="308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83"/>
                                        </p:tgtEl>
                                        <p:attrNameLst>
                                          <p:attrName>style.visibility</p:attrName>
                                        </p:attrNameLst>
                                      </p:cBhvr>
                                      <p:to>
                                        <p:strVal val="visible"/>
                                      </p:to>
                                    </p:set>
                                    <p:anim calcmode="lin" valueType="num">
                                      <p:cBhvr additive="base">
                                        <p:cTn id="31" dur="500" fill="hold"/>
                                        <p:tgtEl>
                                          <p:spTgt spid="3083"/>
                                        </p:tgtEl>
                                        <p:attrNameLst>
                                          <p:attrName>ppt_x</p:attrName>
                                        </p:attrNameLst>
                                      </p:cBhvr>
                                      <p:tavLst>
                                        <p:tav tm="0">
                                          <p:val>
                                            <p:strVal val="#ppt_x"/>
                                          </p:val>
                                        </p:tav>
                                        <p:tav tm="100000">
                                          <p:val>
                                            <p:strVal val="#ppt_x"/>
                                          </p:val>
                                        </p:tav>
                                      </p:tavLst>
                                    </p:anim>
                                    <p:anim calcmode="lin" valueType="num">
                                      <p:cBhvr additive="base">
                                        <p:cTn id="32" dur="500" fill="hold"/>
                                        <p:tgtEl>
                                          <p:spTgt spid="308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ircle(in)">
                                      <p:cBhvr>
                                        <p:cTn id="3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323528" y="1484784"/>
            <a:ext cx="7680960" cy="4724400"/>
          </a:xfrm>
        </p:spPr>
        <p:txBody>
          <a:bodyPr>
            <a:normAutofit/>
          </a:bodyPr>
          <a:lstStyle/>
          <a:p>
            <a:r>
              <a:rPr lang="en-GB" sz="2800" dirty="0" smtClean="0">
                <a:solidFill>
                  <a:srgbClr val="FFFF00"/>
                </a:solidFill>
              </a:rPr>
              <a:t>S </a:t>
            </a:r>
            <a:r>
              <a:rPr lang="en-GB" sz="2800" dirty="0" smtClean="0"/>
              <a:t>means</a:t>
            </a:r>
            <a:r>
              <a:rPr lang="en-GB" sz="2800" dirty="0" smtClean="0">
                <a:solidFill>
                  <a:srgbClr val="FFFF00"/>
                </a:solidFill>
              </a:rPr>
              <a:t> safe</a:t>
            </a:r>
            <a:r>
              <a:rPr lang="en-GB" sz="2800" dirty="0" smtClean="0"/>
              <a:t>. </a:t>
            </a:r>
            <a:endParaRPr lang="en-GB" sz="2800" dirty="0"/>
          </a:p>
          <a:p>
            <a:r>
              <a:rPr lang="en-GB" sz="2800" dirty="0"/>
              <a:t>Keep safe by being careful not to give out personal information such as your full name, email address, phone number, home address, photos or school name to people your chatting to. </a:t>
            </a:r>
            <a:r>
              <a:rPr lang="en-GB" sz="2800" dirty="0" smtClean="0"/>
              <a:t>means </a:t>
            </a:r>
            <a:r>
              <a:rPr lang="en-GB" sz="2800" dirty="0" smtClean="0">
                <a:solidFill>
                  <a:srgbClr val="FFFF00"/>
                </a:solidFill>
              </a:rPr>
              <a:t>safe</a:t>
            </a:r>
            <a:endParaRPr lang="en-GB" sz="2800" dirty="0"/>
          </a:p>
        </p:txBody>
      </p:sp>
      <p:pic>
        <p:nvPicPr>
          <p:cNvPr id="2055" name="Picture 7" descr="C:\Users\hwilliams\AppData\Local\Microsoft\Windows\Temporary Internet Files\Content.IE5\47X086V0\moulded-letter-s-orang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780955">
            <a:off x="3881921" y="362256"/>
            <a:ext cx="1423925" cy="16299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45578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fade">
                                      <p:cBhvr>
                                        <p:cTn id="7" dur="1000"/>
                                        <p:tgtEl>
                                          <p:spTgt spid="2055"/>
                                        </p:tgtEl>
                                      </p:cBhvr>
                                    </p:animEffect>
                                    <p:anim calcmode="lin" valueType="num">
                                      <p:cBhvr>
                                        <p:cTn id="8" dur="1000" fill="hold"/>
                                        <p:tgtEl>
                                          <p:spTgt spid="2055"/>
                                        </p:tgtEl>
                                        <p:attrNameLst>
                                          <p:attrName>ppt_x</p:attrName>
                                        </p:attrNameLst>
                                      </p:cBhvr>
                                      <p:tavLst>
                                        <p:tav tm="0">
                                          <p:val>
                                            <p:strVal val="#ppt_x"/>
                                          </p:val>
                                        </p:tav>
                                        <p:tav tm="100000">
                                          <p:val>
                                            <p:strVal val="#ppt_x"/>
                                          </p:val>
                                        </p:tav>
                                      </p:tavLst>
                                    </p:anim>
                                    <p:anim calcmode="lin" valueType="num">
                                      <p:cBhvr>
                                        <p:cTn id="9" dur="1000" fill="hold"/>
                                        <p:tgtEl>
                                          <p:spTgt spid="205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hwilliams\AppData\Local\Microsoft\Windows\Temporary Internet Files\Content.IE5\KH5J8BTS\Letter+m[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7" y="3424237"/>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23122"/>
            <a:ext cx="2562225"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49018" y="2604863"/>
            <a:ext cx="7632848" cy="1569660"/>
          </a:xfrm>
          <a:prstGeom prst="rect">
            <a:avLst/>
          </a:prstGeom>
          <a:noFill/>
        </p:spPr>
        <p:txBody>
          <a:bodyPr wrap="square" rtlCol="0">
            <a:spAutoFit/>
          </a:bodyPr>
          <a:lstStyle/>
          <a:p>
            <a:pPr algn="ctr"/>
            <a:r>
              <a:rPr lang="en-GB" sz="2400" dirty="0" smtClean="0">
                <a:solidFill>
                  <a:srgbClr val="FFFF00"/>
                </a:solidFill>
              </a:rPr>
              <a:t>M</a:t>
            </a:r>
            <a:r>
              <a:rPr lang="en-GB" sz="2400" dirty="0" smtClean="0"/>
              <a:t> means </a:t>
            </a:r>
            <a:r>
              <a:rPr lang="en-GB" sz="2400" dirty="0" smtClean="0">
                <a:solidFill>
                  <a:srgbClr val="FFFF00"/>
                </a:solidFill>
              </a:rPr>
              <a:t>meeting</a:t>
            </a:r>
            <a:r>
              <a:rPr lang="en-GB" sz="2400" dirty="0" smtClean="0"/>
              <a:t>.</a:t>
            </a:r>
          </a:p>
          <a:p>
            <a:pPr algn="ctr"/>
            <a:r>
              <a:rPr lang="en-GB" sz="2400" dirty="0" smtClean="0"/>
              <a:t>Meeting someone you have been in touch with online  can be dangerous. Only do so with a parent or carers permission and  even then only when they can be presented. </a:t>
            </a:r>
            <a:endParaRPr lang="en-GB" sz="2400" dirty="0"/>
          </a:p>
        </p:txBody>
      </p:sp>
    </p:spTree>
    <p:extLst>
      <p:ext uri="{BB962C8B-B14F-4D97-AF65-F5344CB8AC3E}">
        <p14:creationId xmlns:p14="http://schemas.microsoft.com/office/powerpoint/2010/main" val="36439928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barn(inVertical)">
                                      <p:cBhvr>
                                        <p:cTn id="7" dur="500"/>
                                        <p:tgtEl>
                                          <p:spTgt spid="103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p:cTn id="1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hwilliams\AppData\Local\Microsoft\Windows\Temporary Internet Files\Content.IE5\HA0O1HI0\large-Alphabet-Letter-a-small-0-3894[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851611"/>
            <a:ext cx="1368152" cy="16714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403648" y="2700280"/>
            <a:ext cx="6408712" cy="1938992"/>
          </a:xfrm>
          <a:prstGeom prst="rect">
            <a:avLst/>
          </a:prstGeom>
          <a:noFill/>
        </p:spPr>
        <p:txBody>
          <a:bodyPr wrap="square" rtlCol="0">
            <a:spAutoFit/>
          </a:bodyPr>
          <a:lstStyle/>
          <a:p>
            <a:pPr algn="ctr"/>
            <a:r>
              <a:rPr lang="en-GB" sz="2400" dirty="0" smtClean="0">
                <a:solidFill>
                  <a:srgbClr val="FFFF00"/>
                </a:solidFill>
              </a:rPr>
              <a:t>A</a:t>
            </a:r>
            <a:r>
              <a:rPr lang="en-GB" sz="2400" dirty="0" smtClean="0"/>
              <a:t> for </a:t>
            </a:r>
            <a:r>
              <a:rPr lang="en-GB" sz="2400" dirty="0" smtClean="0">
                <a:solidFill>
                  <a:srgbClr val="FFFF00"/>
                </a:solidFill>
              </a:rPr>
              <a:t>accepting</a:t>
            </a:r>
            <a:r>
              <a:rPr lang="en-GB" sz="2400" dirty="0" smtClean="0"/>
              <a:t>.</a:t>
            </a:r>
          </a:p>
          <a:p>
            <a:pPr algn="ctr"/>
            <a:r>
              <a:rPr lang="en-GB" sz="2400" dirty="0" smtClean="0"/>
              <a:t>Accepting emails,  IM messages or opening files, pictures or texts from people you don’t know or trust can lead to problems. They can contain viruses or nasty messages</a:t>
            </a:r>
            <a:r>
              <a:rPr lang="en-GB" dirty="0" smtClean="0"/>
              <a:t>. </a:t>
            </a:r>
            <a:endParaRPr lang="en-GB" dirty="0"/>
          </a:p>
        </p:txBody>
      </p:sp>
    </p:spTree>
    <p:extLst>
      <p:ext uri="{BB962C8B-B14F-4D97-AF65-F5344CB8AC3E}">
        <p14:creationId xmlns:p14="http://schemas.microsoft.com/office/powerpoint/2010/main" val="302127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randombar(horizontal)">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32656"/>
            <a:ext cx="2265040" cy="2219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907704" y="2996952"/>
            <a:ext cx="4896544" cy="1569660"/>
          </a:xfrm>
          <a:prstGeom prst="rect">
            <a:avLst/>
          </a:prstGeom>
          <a:noFill/>
        </p:spPr>
        <p:txBody>
          <a:bodyPr wrap="square" rtlCol="0">
            <a:spAutoFit/>
          </a:bodyPr>
          <a:lstStyle/>
          <a:p>
            <a:pPr algn="ctr"/>
            <a:r>
              <a:rPr lang="en-GB" sz="2400" dirty="0" smtClean="0">
                <a:solidFill>
                  <a:srgbClr val="FFFF00"/>
                </a:solidFill>
              </a:rPr>
              <a:t>R</a:t>
            </a:r>
            <a:r>
              <a:rPr lang="en-GB" sz="2400" dirty="0" smtClean="0"/>
              <a:t> means</a:t>
            </a:r>
            <a:r>
              <a:rPr lang="en-GB" sz="2400" dirty="0" smtClean="0">
                <a:solidFill>
                  <a:srgbClr val="FFFF00"/>
                </a:solidFill>
              </a:rPr>
              <a:t> reliable</a:t>
            </a:r>
            <a:r>
              <a:rPr lang="en-GB" sz="2400" dirty="0" smtClean="0"/>
              <a:t>.</a:t>
            </a:r>
          </a:p>
          <a:p>
            <a:pPr algn="ctr"/>
            <a:r>
              <a:rPr lang="en-GB" sz="2400" dirty="0" smtClean="0"/>
              <a:t>Information you find on the internet may not be true, or someone online may be lying about who they are. </a:t>
            </a:r>
          </a:p>
        </p:txBody>
      </p:sp>
    </p:spTree>
    <p:extLst>
      <p:ext uri="{BB962C8B-B14F-4D97-AF65-F5344CB8AC3E}">
        <p14:creationId xmlns:p14="http://schemas.microsoft.com/office/powerpoint/2010/main" val="12686776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williams\AppData\Local\Microsoft\Windows\Temporary Internet Files\Content.IE5\DHRCT8Y2\large-Alphabet-Letter-T-33.3-3867[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8154" y="192684"/>
            <a:ext cx="1008112" cy="13374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51720" y="2132856"/>
            <a:ext cx="5544616" cy="1323439"/>
          </a:xfrm>
          <a:prstGeom prst="rect">
            <a:avLst/>
          </a:prstGeom>
          <a:noFill/>
        </p:spPr>
        <p:txBody>
          <a:bodyPr wrap="square" rtlCol="0">
            <a:spAutoFit/>
          </a:bodyPr>
          <a:lstStyle/>
          <a:p>
            <a:pPr algn="ctr"/>
            <a:r>
              <a:rPr lang="en-GB" sz="2400" dirty="0" smtClean="0">
                <a:solidFill>
                  <a:srgbClr val="FFFF00"/>
                </a:solidFill>
              </a:rPr>
              <a:t>T</a:t>
            </a:r>
            <a:r>
              <a:rPr lang="en-GB" sz="2400" dirty="0" smtClean="0"/>
              <a:t> stands for </a:t>
            </a:r>
            <a:r>
              <a:rPr lang="en-GB" sz="2400" dirty="0" smtClean="0">
                <a:solidFill>
                  <a:srgbClr val="FFFF00"/>
                </a:solidFill>
              </a:rPr>
              <a:t>tell.</a:t>
            </a:r>
          </a:p>
          <a:p>
            <a:pPr algn="ctr"/>
            <a:r>
              <a:rPr lang="en-GB" sz="2800" dirty="0" smtClean="0"/>
              <a:t>You must always tell a trusted person if someone is hurting your feelings</a:t>
            </a:r>
            <a:r>
              <a:rPr lang="en-GB" sz="2800" dirty="0" smtClean="0">
                <a:solidFill>
                  <a:schemeClr val="bg1"/>
                </a:solidFill>
              </a:rPr>
              <a:t>. </a:t>
            </a:r>
          </a:p>
        </p:txBody>
      </p:sp>
    </p:spTree>
    <p:extLst>
      <p:ext uri="{BB962C8B-B14F-4D97-AF65-F5344CB8AC3E}">
        <p14:creationId xmlns:p14="http://schemas.microsoft.com/office/powerpoint/2010/main" val="33746434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hwilliams\AppData\Local\Microsoft\Windows\Temporary Internet Files\Content.IE5\A5I3ULF6\letter-146059_64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669474"/>
            <a:ext cx="1224136" cy="159561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hwilliams\AppData\Local\Microsoft\Windows\Temporary Internet Files\Content.IE5\EZSSEBAE\Alphabet-Letter-M-3859-small[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7" y="827961"/>
            <a:ext cx="1584176" cy="149176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hwilliams\AppData\Local\Microsoft\Windows\Temporary Internet Files\Content.IE5\HEVF22CV\big-letter-a-metalized[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67675" y="908636"/>
            <a:ext cx="1356453" cy="135645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hwilliams\AppData\Local\Microsoft\Windows\Temporary Internet Files\Content.IE5\6L06KNZ1\Alphabet-Letter-R-3864-large[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65716" y="908636"/>
            <a:ext cx="1100981" cy="1411091"/>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hwilliams\AppData\Local\Microsoft\Windows\Temporary Internet Files\Content.IE5\A5I3ULF6\letter-146060_64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66697" y="669474"/>
            <a:ext cx="940026" cy="171400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895312" y="3284983"/>
            <a:ext cx="4820894" cy="646331"/>
          </a:xfrm>
          <a:prstGeom prst="rect">
            <a:avLst/>
          </a:prstGeom>
          <a:noFill/>
        </p:spPr>
        <p:txBody>
          <a:bodyPr wrap="square" rtlCol="0">
            <a:spAutoFit/>
          </a:bodyPr>
          <a:lstStyle/>
          <a:p>
            <a:pPr algn="ctr"/>
            <a:r>
              <a:rPr lang="en-GB" dirty="0" smtClean="0"/>
              <a:t>Now you know what smart means you can follow the rules.</a:t>
            </a:r>
            <a:endParaRPr lang="en-GB" dirty="0"/>
          </a:p>
        </p:txBody>
      </p:sp>
    </p:spTree>
    <p:extLst>
      <p:ext uri="{BB962C8B-B14F-4D97-AF65-F5344CB8AC3E}">
        <p14:creationId xmlns:p14="http://schemas.microsoft.com/office/powerpoint/2010/main" val="3426024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TM01790491[[fn=Mylar]]</Template>
  <TotalTime>95</TotalTime>
  <Words>186</Words>
  <Application>Microsoft Office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Mylar</vt:lpstr>
      <vt:lpstr>PowerPoint Presentation</vt:lpstr>
      <vt:lpstr>SMART is a special word for staying safe.</vt:lpstr>
      <vt:lpstr>PowerPoint Presentation</vt:lpstr>
      <vt:lpstr>PowerPoint Presentation</vt:lpstr>
      <vt:lpstr>PowerPoint Presentation</vt:lpstr>
      <vt:lpstr>PowerPoint Presentation</vt:lpstr>
      <vt:lpstr>PowerPoint Presentation</vt:lpstr>
      <vt:lpstr>PowerPoint Presentation</vt:lpstr>
    </vt:vector>
  </TitlesOfParts>
  <Company>The Education Village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hwilliams</dc:creator>
  <cp:lastModifiedBy>hwilliams</cp:lastModifiedBy>
  <cp:revision>12</cp:revision>
  <dcterms:created xsi:type="dcterms:W3CDTF">2015-11-09T14:18:58Z</dcterms:created>
  <dcterms:modified xsi:type="dcterms:W3CDTF">2015-11-27T12:02:02Z</dcterms:modified>
</cp:coreProperties>
</file>